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1_0.xml" ContentType="application/vnd.ms-powerpoint.comments+xml"/>
  <Override PartName="/ppt/comments/modernComment_105_0.xml" ContentType="application/vnd.ms-powerpoint.comments+xml"/>
  <Override PartName="/ppt/comments/modernComment_109_0.xml" ContentType="application/vnd.ms-powerpoint.comments+xml"/>
  <Override PartName="/ppt/comments/modernComment_10D_0.xml" ContentType="application/vnd.ms-powerpoint.comments+xml"/>
  <Override PartName="/ppt/comments/modernComment_10E_0.xml" ContentType="application/vnd.ms-powerpoint.comments+xml"/>
  <Override PartName="/ppt/comments/modernComment_10F_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9E7EC-06AF-7617-68CD-3EF89333AE6A}" name="Void" initials="V" userId="Void" providerId="None"/>
  <p188:author id="{F2615FEF-C003-BDE4-A30D-DBA9560B8F91}" name="Phan Thi Thu Hong (FE FPTU DN)" initials="PD" userId="S::hongptt11@fe.edu.vn::4d36b424-e1a9-4834-b8a6-b266a7cdd1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C76ED-945E-D8DA-F5C1-7303C690EC24}" v="7" dt="2022-11-11T23:48:03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i Thu Hong (FE FPTU DN)" userId="S::hongptt11@fe.edu.vn::4d36b424-e1a9-4834-b8a6-b266a7cdd1c0" providerId="AD" clId="Web-{5F4C76ED-945E-D8DA-F5C1-7303C690EC24}"/>
    <pc:docChg chg="mod">
      <pc:chgData name="Phan Thi Thu Hong (FE FPTU DN)" userId="S::hongptt11@fe.edu.vn::4d36b424-e1a9-4834-b8a6-b266a7cdd1c0" providerId="AD" clId="Web-{5F4C76ED-945E-D8DA-F5C1-7303C690EC24}" dt="2022-11-11T23:48:03.959" v="6"/>
      <pc:docMkLst>
        <pc:docMk/>
      </pc:docMkLst>
      <pc:sldChg chg="addCm">
        <pc:chgData name="Phan Thi Thu Hong (FE FPTU DN)" userId="S::hongptt11@fe.edu.vn::4d36b424-e1a9-4834-b8a6-b266a7cdd1c0" providerId="AD" clId="Web-{5F4C76ED-945E-D8DA-F5C1-7303C690EC24}" dt="2022-11-11T23:39:54.025" v="1"/>
        <pc:sldMkLst>
          <pc:docMk/>
          <pc:sldMk cId="0" sldId="257"/>
        </pc:sldMkLst>
      </pc:sldChg>
      <pc:sldChg chg="addCm">
        <pc:chgData name="Phan Thi Thu Hong (FE FPTU DN)" userId="S::hongptt11@fe.edu.vn::4d36b424-e1a9-4834-b8a6-b266a7cdd1c0" providerId="AD" clId="Web-{5F4C76ED-945E-D8DA-F5C1-7303C690EC24}" dt="2022-11-11T23:41:28.529" v="2"/>
        <pc:sldMkLst>
          <pc:docMk/>
          <pc:sldMk cId="0" sldId="261"/>
        </pc:sldMkLst>
      </pc:sldChg>
      <pc:sldChg chg="addCm">
        <pc:chgData name="Phan Thi Thu Hong (FE FPTU DN)" userId="S::hongptt11@fe.edu.vn::4d36b424-e1a9-4834-b8a6-b266a7cdd1c0" providerId="AD" clId="Web-{5F4C76ED-945E-D8DA-F5C1-7303C690EC24}" dt="2022-11-11T23:46:10.393" v="3"/>
        <pc:sldMkLst>
          <pc:docMk/>
          <pc:sldMk cId="0" sldId="265"/>
        </pc:sldMkLst>
      </pc:sldChg>
      <pc:sldChg chg="addCm">
        <pc:chgData name="Phan Thi Thu Hong (FE FPTU DN)" userId="S::hongptt11@fe.edu.vn::4d36b424-e1a9-4834-b8a6-b266a7cdd1c0" providerId="AD" clId="Web-{5F4C76ED-945E-D8DA-F5C1-7303C690EC24}" dt="2022-11-11T23:47:24.786" v="4"/>
        <pc:sldMkLst>
          <pc:docMk/>
          <pc:sldMk cId="0" sldId="269"/>
        </pc:sldMkLst>
      </pc:sldChg>
      <pc:sldChg chg="addCm">
        <pc:chgData name="Phan Thi Thu Hong (FE FPTU DN)" userId="S::hongptt11@fe.edu.vn::4d36b424-e1a9-4834-b8a6-b266a7cdd1c0" providerId="AD" clId="Web-{5F4C76ED-945E-D8DA-F5C1-7303C690EC24}" dt="2022-11-11T23:47:44.349" v="5"/>
        <pc:sldMkLst>
          <pc:docMk/>
          <pc:sldMk cId="0" sldId="270"/>
        </pc:sldMkLst>
      </pc:sldChg>
      <pc:sldChg chg="addCm">
        <pc:chgData name="Phan Thi Thu Hong (FE FPTU DN)" userId="S::hongptt11@fe.edu.vn::4d36b424-e1a9-4834-b8a6-b266a7cdd1c0" providerId="AD" clId="Web-{5F4C76ED-945E-D8DA-F5C1-7303C690EC24}" dt="2022-11-11T23:48:03.959" v="6"/>
        <pc:sldMkLst>
          <pc:docMk/>
          <pc:sldMk cId="0" sldId="271"/>
        </pc:sldMkLst>
      </pc:sldChg>
    </pc:docChg>
  </pc:docChgLst>
</pc:chgInfo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C23673-5E4C-4054-B765-3ADB0FC94A2A}" authorId="{F2615FEF-C003-BDE4-A30D-DBA9560B8F91}" created="2022-11-11T23:39:54.02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spMk id="61" creationId="{00000000-0000-0000-0000-000000000000}"/>
      <ac:txMk cp="51">
        <ac:context len="139" hash="274702060"/>
      </ac:txMk>
    </ac:txMkLst>
    <p188:pos x="6077979" y="293472"/>
    <p188:txBody>
      <a:bodyPr/>
      <a:lstStyle/>
      <a:p>
        <a:r>
          <a:rPr lang="vi-VN"/>
          <a:t>to-&gt; for</a:t>
        </a:r>
      </a:p>
    </p188:txBody>
  </p188:cm>
  <p188:cm id="{7C47148E-F52E-4D0F-BD75-0AF746A9D5AF}" authorId="{4269E7EC-06AF-7617-68CD-3EF89333AE6A}" created="2022-11-23T09:01:51.836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Đã sửa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EC3532-A414-45EB-9F4B-AD2CB1E7C918}" authorId="{F2615FEF-C003-BDE4-A30D-DBA9560B8F91}" created="2022-11-11T23:41:28.52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1"/>
      <ac:spMk id="85" creationId="{00000000-0000-0000-0000-000000000000}"/>
      <ac:txMk cp="250" len="134">
        <ac:context len="385" hash="2454091405"/>
      </ac:txMk>
    </ac:txMkLst>
    <p188:pos x="4911810" y="3174141"/>
    <p188:txBody>
      <a:bodyPr/>
      <a:lstStyle/>
      <a:p>
        <a:r>
          <a:rPr lang="vi-VN"/>
          <a:t>Phần này nên thêm 1 ví dụ vào cho trực quan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5067CE-7D8D-4FAD-ADB7-057FBB24AB05}" authorId="{F2615FEF-C003-BDE4-A30D-DBA9560B8F91}" created="2022-11-11T23:46:10.393">
    <pc:sldMkLst xmlns:pc="http://schemas.microsoft.com/office/powerpoint/2013/main/command">
      <pc:docMk/>
      <pc:sldMk cId="0" sldId="265"/>
    </pc:sldMkLst>
    <p188:txBody>
      <a:bodyPr/>
      <a:lstStyle/>
      <a:p>
        <a:r>
          <a:rPr lang="vi-VN"/>
          <a:t>Tất cả các đồ thị nên có tên các trục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241E3D-C6DC-4615-894E-6466CB0DE763}" authorId="{F2615FEF-C003-BDE4-A30D-DBA9560B8F91}" created="2022-11-11T23:47:24.78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picMk id="139" creationId="{00000000-0000-0000-0000-000000000000}"/>
    </ac:deMkLst>
    <p188:txBody>
      <a:bodyPr/>
      <a:lstStyle/>
      <a:p>
        <a:r>
          <a:rPr lang="vi-VN"/>
          <a:t>Hình này còn mờ quá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EBC2ED-F015-40C5-9BB1-C359E0B9265B}" authorId="{F2615FEF-C003-BDE4-A30D-DBA9560B8F91}" created="2022-11-11T23:47:44.3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0"/>
      <ac:picMk id="146" creationId="{00000000-0000-0000-0000-000000000000}"/>
    </ac:deMkLst>
    <p188:txBody>
      <a:bodyPr/>
      <a:lstStyle/>
      <a:p>
        <a:r>
          <a:rPr lang="vi-VN"/>
          <a:t>Thay hình mới, hình này mờ quá</a:t>
        </a:r>
      </a:p>
    </p188:txBody>
  </p188:cm>
</p188:cmLst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B6ED2C-874D-40CE-B821-6F77035426D5}" authorId="{F2615FEF-C003-BDE4-A30D-DBA9560B8F91}" created="2022-11-11T23:48:03.9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1"/>
      <ac:picMk id="153" creationId="{00000000-0000-0000-0000-000000000000}"/>
    </ac:deMkLst>
    <p188:txBody>
      <a:bodyPr/>
      <a:lstStyle/>
      <a:p>
        <a:r>
          <a:rPr lang="vi-VN"/>
          <a:t>Hình mờ quá ạ!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d2a0451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d2a0451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d2a0451c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d2a0451c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d2a0451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d2a0451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d2a0451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d2a0451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d2a0451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d2a0451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d2a0451c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d2a0451c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d2a0451c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d2a0451c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d2a0451c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d2a0451c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d2a0451c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d2a0451c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d2a0451c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d2a0451c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d2a0451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6d2a0451c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d2a0451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d2a0451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d2a0451c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d2a0451c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d2a0451c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d2a0451c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d2a0451c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6d2a0451c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d2a0451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d2a0451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d2a0451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d2a0451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6d2a0451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6d2a0451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d2a0451c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d2a0451c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d2a0451c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d2a0451c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d2a0451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d2a0451c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d2a0451c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d2a0451c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18/10/relationships/comments" Target="../comments/modernComment_109_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18/10/relationships/comments" Target="../comments/modernComment_10D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18/10/relationships/comments" Target="../comments/modernComment_10E_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18/10/relationships/comments" Target="../comments/modernComment_10F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Exploratory </a:t>
            </a:r>
            <a:r>
              <a:rPr lang="en-US" sz="4400" b="1" dirty="0"/>
              <a:t>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1514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Visualization Libraries</a:t>
            </a:r>
            <a:endParaRPr sz="3000" b="1"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830375" y="1363350"/>
            <a:ext cx="7870200" cy="3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Visualizations</a:t>
            </a:r>
            <a:r>
              <a:rPr lang="vi" sz="2000">
                <a:solidFill>
                  <a:schemeClr val="dk1"/>
                </a:solidFill>
              </a:rPr>
              <a:t> can be created in multiple ways: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Matplotlib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Pandas (via Matplotlib)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Seaborn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vi" sz="2000">
                <a:solidFill>
                  <a:schemeClr val="dk1"/>
                </a:solidFill>
              </a:rPr>
              <a:t>Statistically-focused plotting methods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vi" sz="2000">
                <a:solidFill>
                  <a:schemeClr val="dk1"/>
                </a:solidFill>
              </a:rPr>
              <a:t>Global preferences incorporated by Matplotlib</a:t>
            </a: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728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Basic Scatter Plots with Matplotlib</a:t>
            </a:r>
            <a:endParaRPr sz="3000" b="1" dirty="0"/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l="964" t="22636" r="51531" b="37249"/>
          <a:stretch/>
        </p:blipFill>
        <p:spPr>
          <a:xfrm>
            <a:off x="410850" y="1325000"/>
            <a:ext cx="4189900" cy="198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l="60708" t="32326" r="8856" b="17825"/>
          <a:stretch/>
        </p:blipFill>
        <p:spPr>
          <a:xfrm>
            <a:off x="4647750" y="1325000"/>
            <a:ext cx="4189900" cy="36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43" y="1875959"/>
            <a:ext cx="3486637" cy="268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750" y="1820882"/>
            <a:ext cx="4208274" cy="3322618"/>
          </a:xfrm>
          <a:prstGeom prst="rect">
            <a:avLst/>
          </a:prstGeom>
        </p:spPr>
      </p:pic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423250" y="370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3300" b="1" dirty="0"/>
              <a:t>Scatter Plots with Multiple Layers</a:t>
            </a:r>
            <a:endParaRPr sz="33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l="1611" t="23495" r="51527" b="14901"/>
          <a:stretch/>
        </p:blipFill>
        <p:spPr>
          <a:xfrm>
            <a:off x="547200" y="1194900"/>
            <a:ext cx="4260275" cy="31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4">
            <a:alphaModFix/>
          </a:blip>
          <a:srcRect l="61191" t="37161" r="12723" b="12688"/>
          <a:stretch/>
        </p:blipFill>
        <p:spPr>
          <a:xfrm>
            <a:off x="4858425" y="1194900"/>
            <a:ext cx="3792575" cy="38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6" y="1625635"/>
            <a:ext cx="3262021" cy="3517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453" y="1730102"/>
            <a:ext cx="4075355" cy="34133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472825" y="370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Histograms</a:t>
            </a:r>
            <a:endParaRPr sz="3000" b="1" dirty="0"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l="1447" t="22636" r="52015" b="50142"/>
          <a:stretch/>
        </p:blipFill>
        <p:spPr>
          <a:xfrm>
            <a:off x="472825" y="1306475"/>
            <a:ext cx="4098750" cy="13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 rotWithShape="1">
          <a:blip r:embed="rId4">
            <a:alphaModFix/>
          </a:blip>
          <a:srcRect l="61513" t="32628" r="13848" b="18731"/>
          <a:stretch/>
        </p:blipFill>
        <p:spPr>
          <a:xfrm>
            <a:off x="5171950" y="1306475"/>
            <a:ext cx="3387700" cy="35648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575" y="1756156"/>
            <a:ext cx="4171165" cy="3300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25" y="1805956"/>
            <a:ext cx="4020111" cy="1695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984" y="1731048"/>
            <a:ext cx="4148756" cy="33257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423250" y="27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Customizing Plots</a:t>
            </a:r>
            <a:endParaRPr sz="3000" b="1" dirty="0"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l="1289" t="22919" r="50400" b="18055"/>
          <a:stretch/>
        </p:blipFill>
        <p:spPr>
          <a:xfrm>
            <a:off x="734925" y="1331250"/>
            <a:ext cx="3891275" cy="2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l="60547" t="32022" r="12721" b="18129"/>
          <a:stretch/>
        </p:blipFill>
        <p:spPr>
          <a:xfrm>
            <a:off x="4994775" y="1280600"/>
            <a:ext cx="3462350" cy="34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35650" y="370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Customizing Plots: by Group</a:t>
            </a:r>
            <a:endParaRPr sz="3000" b="1" dirty="0"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l="1611" t="23497" r="51690" b="35813"/>
          <a:stretch/>
        </p:blipFill>
        <p:spPr>
          <a:xfrm>
            <a:off x="558950" y="1276050"/>
            <a:ext cx="3924375" cy="1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4">
            <a:alphaModFix/>
          </a:blip>
          <a:srcRect l="60385" t="36854" r="12560" b="11786"/>
          <a:stretch/>
        </p:blipFill>
        <p:spPr>
          <a:xfrm>
            <a:off x="4660125" y="1090175"/>
            <a:ext cx="3924375" cy="39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70" y="1751552"/>
            <a:ext cx="3932554" cy="1446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478" y="1658446"/>
            <a:ext cx="3410980" cy="3476190"/>
          </a:xfrm>
          <a:prstGeom prst="rect">
            <a:avLst/>
          </a:prstGeom>
        </p:spPr>
      </p:pic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85200" y="32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Pair Plots for Features</a:t>
            </a:r>
            <a:endParaRPr sz="3000" b="1" dirty="0"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1128" t="23494" r="51850" b="44699"/>
          <a:stretch/>
        </p:blipFill>
        <p:spPr>
          <a:xfrm>
            <a:off x="124809" y="1178000"/>
            <a:ext cx="4109293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4">
            <a:alphaModFix/>
          </a:blip>
          <a:srcRect l="61192" t="33230" r="9017" b="17222"/>
          <a:stretch/>
        </p:blipFill>
        <p:spPr>
          <a:xfrm>
            <a:off x="4314200" y="1116973"/>
            <a:ext cx="4473262" cy="39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932" y="1641172"/>
            <a:ext cx="4144668" cy="346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57" y="1863980"/>
            <a:ext cx="3742042" cy="1126132"/>
          </a:xfrm>
          <a:prstGeom prst="rect">
            <a:avLst/>
          </a:prstGeom>
        </p:spPr>
      </p:pic>
    </p:spTree>
  </p:cSld>
  <p:clrMapOvr>
    <a:masterClrMapping/>
  </p:clrMapOvr>
  <p:extLst mod="1">
    <p:ext uri="{6950BFC3-D8DA-4A85-94F7-54DA5524770B}">
      <p188:commentRel xmlns:p188="http://schemas.microsoft.com/office/powerpoint/2018/8/main" xmlns="" r:id="rId7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485200" y="32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Pair Plots for Features</a:t>
            </a:r>
            <a:endParaRPr sz="3000" b="1" dirty="0"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1128" t="23494" r="51850" b="44699"/>
          <a:stretch/>
        </p:blipFill>
        <p:spPr>
          <a:xfrm>
            <a:off x="238269" y="1178000"/>
            <a:ext cx="4109293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l="61352" t="38367" r="9340" b="11784"/>
          <a:stretch/>
        </p:blipFill>
        <p:spPr>
          <a:xfrm>
            <a:off x="4494888" y="1178000"/>
            <a:ext cx="4260138" cy="38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678" y="1641251"/>
            <a:ext cx="4144668" cy="34689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8978" y="3263807"/>
            <a:ext cx="1648590" cy="16018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11" y="1870654"/>
            <a:ext cx="3742042" cy="112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7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485200" y="32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Pair Plots for Features</a:t>
            </a:r>
            <a:endParaRPr sz="3000" b="1" dirty="0"/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l="1128" t="23494" r="51850" b="44699"/>
          <a:stretch/>
        </p:blipFill>
        <p:spPr>
          <a:xfrm>
            <a:off x="398450" y="1178000"/>
            <a:ext cx="4109293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 l="61191" t="37161" r="9179" b="12688"/>
          <a:stretch/>
        </p:blipFill>
        <p:spPr>
          <a:xfrm>
            <a:off x="4572000" y="1091250"/>
            <a:ext cx="4326800" cy="39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98450" y="283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Seaborn Example: Hexbin Plot</a:t>
            </a:r>
            <a:endParaRPr sz="3000" b="1" dirty="0"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l="1931" t="24067" r="51853" b="40975"/>
          <a:stretch/>
        </p:blipFill>
        <p:spPr>
          <a:xfrm>
            <a:off x="522400" y="1219700"/>
            <a:ext cx="3939425" cy="1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4">
            <a:alphaModFix/>
          </a:blip>
          <a:srcRect l="61513" t="37764" r="9017" b="12387"/>
          <a:stretch/>
        </p:blipFill>
        <p:spPr>
          <a:xfrm>
            <a:off x="4572000" y="1159675"/>
            <a:ext cx="4184775" cy="37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2400" y="45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Learning Goals</a:t>
            </a:r>
            <a:endParaRPr sz="3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07475" y="1288800"/>
            <a:ext cx="731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Approaches to conducting Exploratory Data Analysis (EDA)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EDA techniques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Sampling from DataFrames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Producing EDA visualizations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485200" y="27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Seaborn Example: Facet Grid</a:t>
            </a:r>
            <a:endParaRPr sz="3000" b="1" dirty="0"/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l="1608" t="23498" r="52176" b="6586"/>
          <a:stretch/>
        </p:blipFill>
        <p:spPr>
          <a:xfrm>
            <a:off x="485200" y="1079550"/>
            <a:ext cx="3939450" cy="3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4">
            <a:alphaModFix/>
          </a:blip>
          <a:srcRect l="61514" t="38670" r="9338" b="18127"/>
          <a:stretch/>
        </p:blipFill>
        <p:spPr>
          <a:xfrm>
            <a:off x="4572000" y="1079550"/>
            <a:ext cx="4417450" cy="34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485200" y="27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Seaborn Example: Facet Grid</a:t>
            </a:r>
            <a:endParaRPr sz="3000" b="1" dirty="0"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l="1608" t="23498" r="52176" b="6586"/>
          <a:stretch/>
        </p:blipFill>
        <p:spPr>
          <a:xfrm>
            <a:off x="485200" y="1079550"/>
            <a:ext cx="3939450" cy="3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l="60547" t="38064" r="9178" b="17524"/>
          <a:stretch/>
        </p:blipFill>
        <p:spPr>
          <a:xfrm>
            <a:off x="4424650" y="1079550"/>
            <a:ext cx="4622350" cy="3614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485200" y="27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Seaborn Example: Facet Grid</a:t>
            </a:r>
            <a:endParaRPr sz="3000" b="1" dirty="0"/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l="1608" t="23498" r="52176" b="6586"/>
          <a:stretch/>
        </p:blipFill>
        <p:spPr>
          <a:xfrm>
            <a:off x="485200" y="1079550"/>
            <a:ext cx="3939450" cy="3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l="51527" t="23207" r="1774" b="26364"/>
          <a:stretch/>
        </p:blipFill>
        <p:spPr>
          <a:xfrm>
            <a:off x="4494625" y="1005200"/>
            <a:ext cx="4511175" cy="27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930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Exploratory Data Analysis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EDA is an approach to analyzing data sets that summarizes their main characteristics, often using visual methods. It helps you determine if the data is usable as-is, or if it needs further data cleaning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EDA is also important in the process of identifying patterns, observing trends, and formulating hypothesis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Common summary statistics for EDA include finding summary statistics and producing visualizations.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704864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4604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 dirty="0"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774150" y="1251625"/>
            <a:ext cx="7595700" cy="3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Approaches to conducting Exploratory Data Analysis (EDA)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EDA techniques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Sampling from DataFrames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Producing EDA visualizations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62600" y="556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What is Exploratory Data Analysis?</a:t>
            </a:r>
            <a:endParaRPr sz="30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705000" y="1425150"/>
            <a:ext cx="7734000" cy="24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 dirty="0">
                <a:solidFill>
                  <a:schemeClr val="dk1"/>
                </a:solidFill>
              </a:rPr>
              <a:t>Exploratory data analysis (EDA)</a:t>
            </a:r>
            <a:r>
              <a:rPr lang="vi" sz="2000" dirty="0">
                <a:solidFill>
                  <a:schemeClr val="dk1"/>
                </a:solidFill>
              </a:rPr>
              <a:t> is an approach </a:t>
            </a:r>
            <a:r>
              <a:rPr lang="en-US" sz="2000" dirty="0">
                <a:solidFill>
                  <a:schemeClr val="dk1"/>
                </a:solidFill>
              </a:rPr>
              <a:t>for </a:t>
            </a:r>
            <a:r>
              <a:rPr lang="vi" sz="2000" dirty="0">
                <a:solidFill>
                  <a:schemeClr val="dk1"/>
                </a:solidFill>
              </a:rPr>
              <a:t>analyzing data sets to summarize their main characteristics, often with visual methods.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Why is EDA Useful?</a:t>
            </a:r>
            <a:endParaRPr sz="3000"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57900" y="1326150"/>
            <a:ext cx="7459200" cy="3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EDA allows us to get an initial feel for the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This lets us determine if the data makes sense, or if further cleaning or more data is needed.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EDA helps to Identify patterns and trends in the data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(these can be just as important as findings from modeling).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34800" y="407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vi" sz="3300" b="1" dirty="0"/>
              <a:t>Techniques for EDA</a:t>
            </a:r>
            <a:endParaRPr sz="3300" b="1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016300" y="1363350"/>
            <a:ext cx="671760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Summary Statistics</a:t>
            </a:r>
            <a:r>
              <a:rPr lang="vi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Average, Median, Min, Max, Correlations, etc.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Visualizations</a:t>
            </a:r>
            <a:r>
              <a:rPr lang="vi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Histograms, Scatter Plots, Box Plots, etc.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Tools for EDA</a:t>
            </a:r>
            <a:endParaRPr sz="3000"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979125" y="1350950"/>
            <a:ext cx="6680400" cy="32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Data Wrangling: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Pandas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 b="1">
                <a:solidFill>
                  <a:schemeClr val="dk1"/>
                </a:solidFill>
              </a:rPr>
              <a:t>Visualization: 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Matplotlib, Seaborn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93600" y="27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EDA: Job Applicant Summary Statistics</a:t>
            </a:r>
            <a:endParaRPr sz="3000" b="1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67600" y="1239375"/>
            <a:ext cx="7572600" cy="3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Suppose we want to examine characteristics of job applicants: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Average</a:t>
            </a:r>
            <a:r>
              <a:rPr lang="vi">
                <a:solidFill>
                  <a:schemeClr val="dk1"/>
                </a:solidFill>
              </a:rPr>
              <a:t>: we could look at the average of all interview scores </a:t>
            </a:r>
            <a:endParaRPr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(perhaps by city or job function).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Max</a:t>
            </a:r>
            <a:r>
              <a:rPr lang="vi">
                <a:solidFill>
                  <a:schemeClr val="dk1"/>
                </a:solidFill>
              </a:rPr>
              <a:t>: we could look at most common words applicants use in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application materials.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dk1"/>
                </a:solidFill>
              </a:rPr>
              <a:t>Correlations</a:t>
            </a:r>
            <a:r>
              <a:rPr lang="vi">
                <a:solidFill>
                  <a:schemeClr val="dk1"/>
                </a:solidFill>
              </a:rPr>
              <a:t>: we could look at the correlations between technical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  assessments and years experience 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>
                <a:solidFill>
                  <a:schemeClr val="dk1"/>
                </a:solidFill>
              </a:rPr>
              <a:t>  (perhaps by type of experience).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559575" y="43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Sampling from DataFrames</a:t>
            </a:r>
            <a:endParaRPr sz="3000" b="1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5081500" y="1363175"/>
            <a:ext cx="373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There are many reasons to consider random samples from DataFrames: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For large data, a random sample can make computation easier.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We may want to train models on a random sample of the data.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We may want to over- or under-sample observations when outcomes are uneven.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l="1449" t="22924" r="50402" b="41545"/>
          <a:stretch/>
        </p:blipFill>
        <p:spPr>
          <a:xfrm>
            <a:off x="559575" y="1363174"/>
            <a:ext cx="4311250" cy="17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86075" y="50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Sampling from DataFrames</a:t>
            </a:r>
            <a:endParaRPr sz="3000" b="1" dirty="0"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l="1449" t="22921" r="1932" b="15759"/>
          <a:stretch/>
        </p:blipFill>
        <p:spPr>
          <a:xfrm>
            <a:off x="386075" y="1442775"/>
            <a:ext cx="8520600" cy="30390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502</Words>
  <Application>Microsoft Office PowerPoint</Application>
  <PresentationFormat>On-screen Show (16:9)</PresentationFormat>
  <Paragraphs>104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Exploratory Data Analysis</vt:lpstr>
      <vt:lpstr>Learning Goals</vt:lpstr>
      <vt:lpstr>What is Exploratory Data Analysis?</vt:lpstr>
      <vt:lpstr>Why is EDA Useful?</vt:lpstr>
      <vt:lpstr>Techniques for EDA </vt:lpstr>
      <vt:lpstr>Tools for EDA</vt:lpstr>
      <vt:lpstr>EDA: Job Applicant Summary Statistics</vt:lpstr>
      <vt:lpstr>Sampling from DataFrames</vt:lpstr>
      <vt:lpstr>Sampling from DataFrames</vt:lpstr>
      <vt:lpstr>Visualization Libraries</vt:lpstr>
      <vt:lpstr>Basic Scatter Plots with Matplotlib</vt:lpstr>
      <vt:lpstr>Scatter Plots with Multiple Layers </vt:lpstr>
      <vt:lpstr>Histograms</vt:lpstr>
      <vt:lpstr>Customizing Plots</vt:lpstr>
      <vt:lpstr>Customizing Plots: by Group</vt:lpstr>
      <vt:lpstr>Pair Plots for Features</vt:lpstr>
      <vt:lpstr>Pair Plots for Features</vt:lpstr>
      <vt:lpstr>Pair Plots for Features</vt:lpstr>
      <vt:lpstr>Seaborn Example: Hexbin Plot</vt:lpstr>
      <vt:lpstr>Seaborn Example: Facet Grid</vt:lpstr>
      <vt:lpstr>Seaborn Example: Facet Grid</vt:lpstr>
      <vt:lpstr>Seaborn Example: Facet Grid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28</cp:revision>
  <dcterms:modified xsi:type="dcterms:W3CDTF">2022-12-15T13:05:23Z</dcterms:modified>
</cp:coreProperties>
</file>